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Droid Serif" charset="1" panose="02020600060500020200"/>
      <p:regular r:id="rId19"/>
    </p:embeddedFont>
    <p:embeddedFont>
      <p:font typeface="Droid Serif Italics" charset="1" panose="02020600060500090200"/>
      <p:regular r:id="rId20"/>
    </p:embeddedFont>
    <p:embeddedFont>
      <p:font typeface="Poppins" charset="1" panose="00000500000000000000"/>
      <p:regular r:id="rId21"/>
    </p:embeddedFont>
    <p:embeddedFont>
      <p:font typeface="Droid Serif Bold Italics" charset="1" panose="02020800060500090200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ku-yTcqs.mp4" Type="http://schemas.openxmlformats.org/officeDocument/2006/relationships/video"/><Relationship Id="rId4" Target="../media/VAGku-yTcqs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02870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22" y="922020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6742615" cy="10287000"/>
            <a:chOff x="0" y="0"/>
            <a:chExt cx="177583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758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75833">
                  <a:moveTo>
                    <a:pt x="0" y="0"/>
                  </a:moveTo>
                  <a:lnTo>
                    <a:pt x="1775833" y="0"/>
                  </a:lnTo>
                  <a:lnTo>
                    <a:pt x="17758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2C4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77583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10209" y="1047750"/>
            <a:ext cx="5122197" cy="8191500"/>
            <a:chOff x="0" y="0"/>
            <a:chExt cx="561103" cy="8973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1103" cy="897325"/>
            </a:xfrm>
            <a:custGeom>
              <a:avLst/>
              <a:gdLst/>
              <a:ahLst/>
              <a:cxnLst/>
              <a:rect r="r" b="b" t="t" l="l"/>
              <a:pathLst>
                <a:path h="897325" w="561103">
                  <a:moveTo>
                    <a:pt x="0" y="0"/>
                  </a:moveTo>
                  <a:lnTo>
                    <a:pt x="561103" y="0"/>
                  </a:lnTo>
                  <a:lnTo>
                    <a:pt x="561103" y="897325"/>
                  </a:lnTo>
                  <a:lnTo>
                    <a:pt x="0" y="897325"/>
                  </a:lnTo>
                  <a:close/>
                </a:path>
              </a:pathLst>
            </a:custGeom>
            <a:blipFill>
              <a:blip r:embed="rId2"/>
              <a:stretch>
                <a:fillRect l="-6072" t="0" r="-607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026549" y="4238057"/>
            <a:ext cx="10557285" cy="175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  <a:spcBef>
                <a:spcPct val="0"/>
              </a:spcBef>
            </a:pPr>
            <a:r>
              <a:rPr lang="en-US" sz="3639" spc="-116">
                <a:solidFill>
                  <a:srgbClr val="FDCC6E"/>
                </a:solidFill>
                <a:latin typeface="Droid Serif"/>
                <a:ea typeface="Droid Serif"/>
                <a:cs typeface="Droid Serif"/>
                <a:sym typeface="Droid Serif"/>
              </a:rPr>
              <a:t>STOP SIGN DETECTION IN STREET IMAGES USING TRADITIONAL </a:t>
            </a:r>
            <a:r>
              <a:rPr lang="en-US" sz="3639" spc="-116">
                <a:solidFill>
                  <a:srgbClr val="FDCC6E"/>
                </a:solidFill>
                <a:latin typeface="Droid Serif"/>
                <a:ea typeface="Droid Serif"/>
                <a:cs typeface="Droid Serif"/>
                <a:sym typeface="Droid Serif"/>
              </a:rPr>
              <a:t>Machine Learning 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39238" y="4699889"/>
            <a:ext cx="9525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1123" y="10477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797857" y="-405003"/>
            <a:ext cx="6490143" cy="10692003"/>
            <a:chOff x="0" y="0"/>
            <a:chExt cx="406400" cy="669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69512"/>
            </a:xfrm>
            <a:custGeom>
              <a:avLst/>
              <a:gdLst/>
              <a:ahLst/>
              <a:cxnLst/>
              <a:rect r="r" b="b" t="t" l="l"/>
              <a:pathLst>
                <a:path h="66951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69512"/>
                  </a:lnTo>
                  <a:lnTo>
                    <a:pt x="406400" y="6695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2C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03200" cy="726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031146" y="92773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145104" y="2520315"/>
            <a:ext cx="6528191" cy="5246370"/>
            <a:chOff x="0" y="0"/>
            <a:chExt cx="1011388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1388" cy="812800"/>
            </a:xfrm>
            <a:custGeom>
              <a:avLst/>
              <a:gdLst/>
              <a:ahLst/>
              <a:cxnLst/>
              <a:rect r="r" b="b" t="t" l="l"/>
              <a:pathLst>
                <a:path h="812800" w="1011388">
                  <a:moveTo>
                    <a:pt x="0" y="0"/>
                  </a:moveTo>
                  <a:lnTo>
                    <a:pt x="1011388" y="0"/>
                  </a:lnTo>
                  <a:lnTo>
                    <a:pt x="101138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576" t="0" r="-357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31146" y="2267976"/>
            <a:ext cx="9816218" cy="628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Compare performance: accuracy, speed, robustness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Identify best model for real-world use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Optimize system for practical deployment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Improve night detection with infrared data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Expand to detect other traffic signs, like yield or speed limits.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18664"/>
            <a:ext cx="4814484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  <a:spcBef>
                <a:spcPct val="0"/>
              </a:spcBef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FUTURE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22" y="10477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514679" y="9220200"/>
            <a:ext cx="15744598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019326" y="2296511"/>
            <a:ext cx="4249347" cy="83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  <a:spcBef>
                <a:spcPct val="0"/>
              </a:spcBef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80904" y="3533775"/>
            <a:ext cx="9126191" cy="314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Built stop sign detection with traditional ML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Initial results show effectiveness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Plan: Test more models, improve accuracy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10435" y="4154956"/>
            <a:ext cx="7347786" cy="158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1"/>
              </a:lnSpc>
              <a:spcBef>
                <a:spcPct val="0"/>
              </a:spcBef>
            </a:pPr>
            <a:r>
              <a:rPr lang="en-US" sz="9906" i="true" spc="-317">
                <a:solidFill>
                  <a:srgbClr val="FFFFFF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THANK YOU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316" r="0" b="2316"/>
          <a:stretch>
            <a:fillRect/>
          </a:stretch>
        </p:blipFill>
        <p:spPr>
          <a:xfrm flipH="false" flipV="false" rot="0">
            <a:off x="86849" y="860784"/>
            <a:ext cx="18006540" cy="8120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29928" y="1066800"/>
            <a:ext cx="7158072" cy="8229600"/>
            <a:chOff x="0" y="0"/>
            <a:chExt cx="784120" cy="901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4120" cy="901499"/>
            </a:xfrm>
            <a:custGeom>
              <a:avLst/>
              <a:gdLst/>
              <a:ahLst/>
              <a:cxnLst/>
              <a:rect r="r" b="b" t="t" l="l"/>
              <a:pathLst>
                <a:path h="901499" w="784120">
                  <a:moveTo>
                    <a:pt x="0" y="0"/>
                  </a:moveTo>
                  <a:lnTo>
                    <a:pt x="784120" y="0"/>
                  </a:lnTo>
                  <a:lnTo>
                    <a:pt x="784120" y="901499"/>
                  </a:lnTo>
                  <a:lnTo>
                    <a:pt x="0" y="901499"/>
                  </a:lnTo>
                  <a:close/>
                </a:path>
              </a:pathLst>
            </a:custGeom>
            <a:blipFill>
              <a:blip r:embed="rId2"/>
              <a:stretch>
                <a:fillRect l="0" t="0" r="-15119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1028678" y="1066800"/>
            <a:ext cx="1725932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22" y="9296400"/>
            <a:ext cx="172592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678" y="1325227"/>
            <a:ext cx="5183376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  <a:spcBef>
                <a:spcPct val="0"/>
              </a:spcBef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7016" y="2593449"/>
            <a:ext cx="10101251" cy="616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Goal: Detect stop signs using traditional ML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Why: Enhance road safety, and traffic management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Methods: Traditional algorithms (e.g., SVM, Random Forests)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Progress: Data prep, model training, initial testing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Aim: Show practical value of traditional ML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76449" y="-757724"/>
            <a:ext cx="6490143" cy="10692003"/>
            <a:chOff x="0" y="0"/>
            <a:chExt cx="406400" cy="6695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669512"/>
            </a:xfrm>
            <a:custGeom>
              <a:avLst/>
              <a:gdLst/>
              <a:ahLst/>
              <a:cxnLst/>
              <a:rect r="r" b="b" t="t" l="l"/>
              <a:pathLst>
                <a:path h="66951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69512"/>
                  </a:lnTo>
                  <a:lnTo>
                    <a:pt x="406400" y="6695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2C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203200" cy="726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31123" y="10477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797857" y="-405003"/>
            <a:ext cx="6490143" cy="10692003"/>
            <a:chOff x="0" y="0"/>
            <a:chExt cx="406400" cy="6695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669512"/>
            </a:xfrm>
            <a:custGeom>
              <a:avLst/>
              <a:gdLst/>
              <a:ahLst/>
              <a:cxnLst/>
              <a:rect r="r" b="b" t="t" l="l"/>
              <a:pathLst>
                <a:path h="66951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69512"/>
                  </a:lnTo>
                  <a:lnTo>
                    <a:pt x="406400" y="6695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2C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203200" cy="726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031146" y="92773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034446" y="2963429"/>
            <a:ext cx="5668235" cy="5246370"/>
            <a:chOff x="0" y="0"/>
            <a:chExt cx="878158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158" cy="812800"/>
            </a:xfrm>
            <a:custGeom>
              <a:avLst/>
              <a:gdLst/>
              <a:ahLst/>
              <a:cxnLst/>
              <a:rect r="r" b="b" t="t" l="l"/>
              <a:pathLst>
                <a:path h="812800" w="878158">
                  <a:moveTo>
                    <a:pt x="0" y="0"/>
                  </a:moveTo>
                  <a:lnTo>
                    <a:pt x="878158" y="0"/>
                  </a:lnTo>
                  <a:lnTo>
                    <a:pt x="87815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1704" t="0" r="-11704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50451" y="3575684"/>
            <a:ext cx="10670783" cy="419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Enhances road safety and autonomous navigation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Reduces traffic accidents at intersections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Leverages cost-effective, efficient machine learning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Ensures reliable stop sign detection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618664"/>
            <a:ext cx="4814484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  <a:spcBef>
                <a:spcPct val="0"/>
              </a:spcBef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SIGNIFICANCE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1123" y="10477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178439" y="0"/>
            <a:ext cx="6490143" cy="10287000"/>
            <a:chOff x="0" y="0"/>
            <a:chExt cx="406400" cy="6441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44152"/>
            </a:xfrm>
            <a:custGeom>
              <a:avLst/>
              <a:gdLst/>
              <a:ahLst/>
              <a:cxnLst/>
              <a:rect r="r" b="b" t="t" l="l"/>
              <a:pathLst>
                <a:path h="64415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44152"/>
                  </a:lnTo>
                  <a:lnTo>
                    <a:pt x="406400" y="6441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2C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03200" cy="70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031146" y="92773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403246" y="1603356"/>
            <a:ext cx="4971604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  <a:spcBef>
                <a:spcPct val="0"/>
              </a:spcBef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58375" y="3316664"/>
            <a:ext cx="2261174" cy="1212539"/>
            <a:chOff x="0" y="0"/>
            <a:chExt cx="595536" cy="3193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5535" cy="319352"/>
            </a:xfrm>
            <a:custGeom>
              <a:avLst/>
              <a:gdLst/>
              <a:ahLst/>
              <a:cxnLst/>
              <a:rect r="r" b="b" t="t" l="l"/>
              <a:pathLst>
                <a:path h="319352" w="595535">
                  <a:moveTo>
                    <a:pt x="0" y="0"/>
                  </a:moveTo>
                  <a:lnTo>
                    <a:pt x="595535" y="0"/>
                  </a:lnTo>
                  <a:lnTo>
                    <a:pt x="595535" y="319352"/>
                  </a:lnTo>
                  <a:lnTo>
                    <a:pt x="0" y="319352"/>
                  </a:lnTo>
                  <a:close/>
                </a:path>
              </a:pathLst>
            </a:custGeom>
            <a:solidFill>
              <a:srgbClr val="ACD3B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595536" cy="347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6"/>
                </a:lnSpc>
              </a:pPr>
              <a:r>
                <a:rPr lang="en-US" b="true" sz="2099" i="true" spc="-67">
                  <a:solidFill>
                    <a:srgbClr val="000000"/>
                  </a:solidFill>
                  <a:latin typeface="Droid Serif Bold Italics"/>
                  <a:ea typeface="Droid Serif Bold Italics"/>
                  <a:cs typeface="Droid Serif Bold Italics"/>
                  <a:sym typeface="Droid Serif Bold Italics"/>
                </a:rPr>
                <a:t>DATA SET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41550" y="3389323"/>
            <a:ext cx="3086100" cy="1022265"/>
            <a:chOff x="0" y="0"/>
            <a:chExt cx="812800" cy="2692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69239"/>
            </a:xfrm>
            <a:custGeom>
              <a:avLst/>
              <a:gdLst/>
              <a:ahLst/>
              <a:cxnLst/>
              <a:rect r="r" b="b" t="t" l="l"/>
              <a:pathLst>
                <a:path h="26923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9239"/>
                  </a:lnTo>
                  <a:lnTo>
                    <a:pt x="0" y="269239"/>
                  </a:lnTo>
                  <a:close/>
                </a:path>
              </a:pathLst>
            </a:custGeom>
            <a:solidFill>
              <a:srgbClr val="ACD3B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29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  <a:r>
                <a:rPr lang="en-US" b="true" sz="2399" i="true" spc="-76">
                  <a:solidFill>
                    <a:srgbClr val="000000"/>
                  </a:solidFill>
                  <a:latin typeface="Droid Serif Bold Italics"/>
                  <a:ea typeface="Droid Serif Bold Italics"/>
                  <a:cs typeface="Droid Serif Bold Italics"/>
                  <a:sym typeface="Droid Serif Bold Italics"/>
                </a:rPr>
                <a:t>MODEL TRAINING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21186" y="5801272"/>
            <a:ext cx="2540810" cy="981590"/>
            <a:chOff x="0" y="0"/>
            <a:chExt cx="669184" cy="2585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9184" cy="258526"/>
            </a:xfrm>
            <a:custGeom>
              <a:avLst/>
              <a:gdLst/>
              <a:ahLst/>
              <a:cxnLst/>
              <a:rect r="r" b="b" t="t" l="l"/>
              <a:pathLst>
                <a:path h="258526" w="669184">
                  <a:moveTo>
                    <a:pt x="0" y="0"/>
                  </a:moveTo>
                  <a:lnTo>
                    <a:pt x="669184" y="0"/>
                  </a:lnTo>
                  <a:lnTo>
                    <a:pt x="669184" y="258526"/>
                  </a:lnTo>
                  <a:lnTo>
                    <a:pt x="0" y="258526"/>
                  </a:lnTo>
                  <a:close/>
                </a:path>
              </a:pathLst>
            </a:custGeom>
            <a:solidFill>
              <a:srgbClr val="ACD3B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669184" cy="28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  <a:r>
                <a:rPr lang="en-US" b="true" sz="2399" i="true" spc="-76">
                  <a:solidFill>
                    <a:srgbClr val="000000"/>
                  </a:solidFill>
                  <a:latin typeface="Droid Serif Bold Italics"/>
                  <a:ea typeface="Droid Serif Bold Italics"/>
                  <a:cs typeface="Droid Serif Bold Italics"/>
                  <a:sym typeface="Droid Serif Bold Italics"/>
                </a:rPr>
                <a:t> TESTING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88359" y="8172544"/>
            <a:ext cx="2806464" cy="969057"/>
            <a:chOff x="0" y="0"/>
            <a:chExt cx="739151" cy="2552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39151" cy="255225"/>
            </a:xfrm>
            <a:custGeom>
              <a:avLst/>
              <a:gdLst/>
              <a:ahLst/>
              <a:cxnLst/>
              <a:rect r="r" b="b" t="t" l="l"/>
              <a:pathLst>
                <a:path h="255225" w="739151">
                  <a:moveTo>
                    <a:pt x="0" y="0"/>
                  </a:moveTo>
                  <a:lnTo>
                    <a:pt x="739151" y="0"/>
                  </a:lnTo>
                  <a:lnTo>
                    <a:pt x="739151" y="255225"/>
                  </a:lnTo>
                  <a:lnTo>
                    <a:pt x="0" y="255225"/>
                  </a:lnTo>
                  <a:close/>
                </a:path>
              </a:pathLst>
            </a:custGeom>
            <a:solidFill>
              <a:srgbClr val="ACD3B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739151" cy="283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  <a:r>
                <a:rPr lang="en-US" b="true" sz="2399" i="true" spc="-76">
                  <a:solidFill>
                    <a:srgbClr val="000000"/>
                  </a:solidFill>
                  <a:latin typeface="Droid Serif Bold Italics"/>
                  <a:ea typeface="Droid Serif Bold Italics"/>
                  <a:cs typeface="Droid Serif Bold Italics"/>
                  <a:sym typeface="Droid Serif Bold Italics"/>
                </a:rPr>
                <a:t>OUTPUT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3784600" y="4411589"/>
            <a:ext cx="6991" cy="138968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13791591" y="6782861"/>
            <a:ext cx="0" cy="138968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6609478" y="3389323"/>
            <a:ext cx="3086100" cy="1067220"/>
            <a:chOff x="0" y="0"/>
            <a:chExt cx="812800" cy="2810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281079"/>
            </a:xfrm>
            <a:custGeom>
              <a:avLst/>
              <a:gdLst/>
              <a:ahLst/>
              <a:cxnLst/>
              <a:rect r="r" b="b" t="t" l="l"/>
              <a:pathLst>
                <a:path h="28107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1079"/>
                  </a:lnTo>
                  <a:lnTo>
                    <a:pt x="0" y="281079"/>
                  </a:lnTo>
                  <a:close/>
                </a:path>
              </a:pathLst>
            </a:custGeom>
            <a:solidFill>
              <a:srgbClr val="ACD3B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812800" cy="309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  <a:r>
                <a:rPr lang="en-US" b="true" sz="2399" i="true" spc="-76">
                  <a:solidFill>
                    <a:srgbClr val="000000"/>
                  </a:solidFill>
                  <a:latin typeface="Droid Serif Bold Italics"/>
                  <a:ea typeface="Droid Serif Bold Italics"/>
                  <a:cs typeface="Droid Serif Bold Italics"/>
                  <a:sym typeface="Droid Serif Bold Italics"/>
                </a:rPr>
                <a:t>PRE-PROCESS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3619674" y="3957469"/>
            <a:ext cx="28588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 flipV="true">
            <a:off x="9695578" y="3900456"/>
            <a:ext cx="2545971" cy="2247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1123" y="10477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797857" y="-405003"/>
            <a:ext cx="6490143" cy="10692003"/>
            <a:chOff x="0" y="0"/>
            <a:chExt cx="406400" cy="669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69512"/>
            </a:xfrm>
            <a:custGeom>
              <a:avLst/>
              <a:gdLst/>
              <a:ahLst/>
              <a:cxnLst/>
              <a:rect r="r" b="b" t="t" l="l"/>
              <a:pathLst>
                <a:path h="66951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69512"/>
                  </a:lnTo>
                  <a:lnTo>
                    <a:pt x="406400" y="6695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2C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03200" cy="726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031146" y="92773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127580" y="3373937"/>
            <a:ext cx="14795404" cy="603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7"/>
              </a:lnSpc>
            </a:pPr>
            <a:r>
              <a:rPr lang="en-US" sz="3299" spc="98" b="true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Dataset:</a:t>
            </a:r>
            <a:r>
              <a:rPr lang="en-US" sz="3299" spc="98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 100 street images (50 stop signs, 50 non-stop signs)</a:t>
            </a:r>
          </a:p>
          <a:p>
            <a:pPr algn="l">
              <a:lnSpc>
                <a:spcPts val="6467"/>
              </a:lnSpc>
            </a:pPr>
            <a:r>
              <a:rPr lang="en-US" sz="3299" spc="98" b="true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Preprocessing: </a:t>
            </a:r>
            <a:r>
              <a:rPr lang="en-US" sz="3299" spc="98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Resized to 64x64 pixels, grayscale for HOG</a:t>
            </a:r>
          </a:p>
          <a:p>
            <a:pPr algn="l">
              <a:lnSpc>
                <a:spcPts val="6467"/>
              </a:lnSpc>
            </a:pPr>
            <a:r>
              <a:rPr lang="en-US" sz="3299" spc="98" b="true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Extraction:</a:t>
            </a:r>
            <a:r>
              <a:rPr lang="en-US" sz="3299" spc="98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 HOG for edges, optional LBP, colour histograms</a:t>
            </a:r>
          </a:p>
          <a:p>
            <a:pPr algn="l">
              <a:lnSpc>
                <a:spcPts val="6467"/>
              </a:lnSpc>
            </a:pPr>
            <a:r>
              <a:rPr lang="en-US" b="true" sz="3299" spc="98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Data Split:</a:t>
            </a:r>
            <a:r>
              <a:rPr lang="en-US" sz="3299" spc="98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 70% train, 10% validation, 20% test for CNN and MLP. </a:t>
            </a:r>
          </a:p>
          <a:p>
            <a:pPr algn="l">
              <a:lnSpc>
                <a:spcPts val="6467"/>
              </a:lnSpc>
            </a:pPr>
            <a:r>
              <a:rPr lang="en-US" sz="3299" spc="98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                    80% train,  20% test for other models. </a:t>
            </a:r>
          </a:p>
          <a:p>
            <a:pPr algn="l">
              <a:lnSpc>
                <a:spcPts val="6467"/>
              </a:lnSpc>
            </a:pPr>
            <a:r>
              <a:rPr lang="en-US" b="true" sz="3299" spc="98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</a:t>
            </a:r>
            <a:r>
              <a:rPr lang="en-US" sz="3299" spc="98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 Uniform data for robust model training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575017"/>
            <a:ext cx="18288000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  <a:spcBef>
                <a:spcPct val="0"/>
              </a:spcBef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DATASET &amp;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1123" y="10477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797857" y="-405003"/>
            <a:ext cx="6490143" cy="10692003"/>
            <a:chOff x="0" y="0"/>
            <a:chExt cx="406400" cy="669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69512"/>
            </a:xfrm>
            <a:custGeom>
              <a:avLst/>
              <a:gdLst/>
              <a:ahLst/>
              <a:cxnLst/>
              <a:rect r="r" b="b" t="t" l="l"/>
              <a:pathLst>
                <a:path h="66951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69512"/>
                  </a:lnTo>
                  <a:lnTo>
                    <a:pt x="406400" y="6695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2C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03200" cy="726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031146" y="92773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456037" y="2520315"/>
            <a:ext cx="7707120" cy="5246370"/>
            <a:chOff x="0" y="0"/>
            <a:chExt cx="1194035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4035" cy="812800"/>
            </a:xfrm>
            <a:custGeom>
              <a:avLst/>
              <a:gdLst/>
              <a:ahLst/>
              <a:cxnLst/>
              <a:rect r="r" b="b" t="t" l="l"/>
              <a:pathLst>
                <a:path h="812800" w="1194035">
                  <a:moveTo>
                    <a:pt x="0" y="0"/>
                  </a:moveTo>
                  <a:lnTo>
                    <a:pt x="1194035" y="0"/>
                  </a:lnTo>
                  <a:lnTo>
                    <a:pt x="119403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508" t="0" r="-1050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31146" y="2386441"/>
            <a:ext cx="8679502" cy="687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0115" indent="-385057" lvl="1">
              <a:lnSpc>
                <a:spcPts val="3424"/>
              </a:lnSpc>
              <a:buFont typeface="Arial"/>
              <a:buChar char="•"/>
            </a:pPr>
            <a:r>
              <a:rPr lang="en-US" sz="3566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Support Vector Machine (SVM)</a:t>
            </a:r>
          </a:p>
          <a:p>
            <a:pPr algn="l">
              <a:lnSpc>
                <a:spcPts val="3424"/>
              </a:lnSpc>
            </a:pPr>
          </a:p>
          <a:p>
            <a:pPr algn="l" marL="770115" indent="-385057" lvl="1">
              <a:lnSpc>
                <a:spcPts val="3424"/>
              </a:lnSpc>
              <a:buFont typeface="Arial"/>
              <a:buChar char="•"/>
            </a:pPr>
            <a:r>
              <a:rPr lang="en-US" sz="3566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Multi-Layer Perceptron (MLP)</a:t>
            </a:r>
          </a:p>
          <a:p>
            <a:pPr algn="l">
              <a:lnSpc>
                <a:spcPts val="3424"/>
              </a:lnSpc>
            </a:pPr>
          </a:p>
          <a:p>
            <a:pPr algn="l" marL="770115" indent="-385057" lvl="1">
              <a:lnSpc>
                <a:spcPts val="3424"/>
              </a:lnSpc>
              <a:buFont typeface="Arial"/>
              <a:buChar char="•"/>
            </a:pPr>
            <a:r>
              <a:rPr lang="en-US" sz="3566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K-Nearest Neighbors (KNN)</a:t>
            </a:r>
          </a:p>
          <a:p>
            <a:pPr algn="l">
              <a:lnSpc>
                <a:spcPts val="3424"/>
              </a:lnSpc>
            </a:pPr>
          </a:p>
          <a:p>
            <a:pPr algn="l" marL="770115" indent="-385057" lvl="1">
              <a:lnSpc>
                <a:spcPts val="3424"/>
              </a:lnSpc>
              <a:buFont typeface="Arial"/>
              <a:buChar char="•"/>
            </a:pPr>
            <a:r>
              <a:rPr lang="en-US" sz="3566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Catboost Classifier</a:t>
            </a:r>
          </a:p>
          <a:p>
            <a:pPr algn="l">
              <a:lnSpc>
                <a:spcPts val="3424"/>
              </a:lnSpc>
            </a:pPr>
          </a:p>
          <a:p>
            <a:pPr algn="l" marL="770115" indent="-385057" lvl="1">
              <a:lnSpc>
                <a:spcPts val="3424"/>
              </a:lnSpc>
              <a:buFont typeface="Arial"/>
              <a:buChar char="•"/>
            </a:pPr>
            <a:r>
              <a:rPr lang="en-US" sz="3566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Random Forest Classifier</a:t>
            </a:r>
          </a:p>
          <a:p>
            <a:pPr algn="l">
              <a:lnSpc>
                <a:spcPts val="3424"/>
              </a:lnSpc>
            </a:pPr>
          </a:p>
          <a:p>
            <a:pPr algn="l" marL="770115" indent="-385057" lvl="1">
              <a:lnSpc>
                <a:spcPts val="3424"/>
              </a:lnSpc>
              <a:buFont typeface="Arial"/>
              <a:buChar char="•"/>
            </a:pPr>
            <a:r>
              <a:rPr lang="en-US" sz="3566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Gradient Boosting</a:t>
            </a:r>
          </a:p>
          <a:p>
            <a:pPr algn="l">
              <a:lnSpc>
                <a:spcPts val="3424"/>
              </a:lnSpc>
            </a:pPr>
          </a:p>
          <a:p>
            <a:pPr algn="l" marL="770115" indent="-385057" lvl="1">
              <a:lnSpc>
                <a:spcPts val="3424"/>
              </a:lnSpc>
              <a:buFont typeface="Arial"/>
              <a:buChar char="•"/>
            </a:pPr>
            <a:r>
              <a:rPr lang="en-US" sz="3566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</a:p>
          <a:p>
            <a:pPr algn="l">
              <a:lnSpc>
                <a:spcPts val="3424"/>
              </a:lnSpc>
            </a:pPr>
          </a:p>
          <a:p>
            <a:pPr algn="l" marL="770115" indent="-385057" lvl="1">
              <a:lnSpc>
                <a:spcPts val="3424"/>
              </a:lnSpc>
              <a:buFont typeface="Arial"/>
              <a:buChar char="•"/>
            </a:pPr>
            <a:r>
              <a:rPr lang="en-US" sz="3566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CNN</a:t>
            </a:r>
          </a:p>
          <a:p>
            <a:pPr algn="l">
              <a:lnSpc>
                <a:spcPts val="342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1146" y="981141"/>
            <a:ext cx="5949980" cy="167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MODEL TRAINING</a:t>
            </a:r>
          </a:p>
          <a:p>
            <a:pPr algn="l">
              <a:lnSpc>
                <a:spcPts val="660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1123" y="10477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797857" y="-405003"/>
            <a:ext cx="6490143" cy="10692003"/>
            <a:chOff x="0" y="0"/>
            <a:chExt cx="406400" cy="669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69512"/>
            </a:xfrm>
            <a:custGeom>
              <a:avLst/>
              <a:gdLst/>
              <a:ahLst/>
              <a:cxnLst/>
              <a:rect r="r" b="b" t="t" l="l"/>
              <a:pathLst>
                <a:path h="66951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69512"/>
                  </a:lnTo>
                  <a:lnTo>
                    <a:pt x="406400" y="66951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2C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03200" cy="726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031146" y="92773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35857" y="2681314"/>
            <a:ext cx="14795404" cy="5508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7"/>
              </a:lnSpc>
            </a:pPr>
            <a:r>
              <a:rPr lang="en-US" sz="3299" spc="98" b="true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Metrics:</a:t>
            </a:r>
          </a:p>
          <a:p>
            <a:pPr algn="l" marL="712460" indent="-356230" lvl="1">
              <a:lnSpc>
                <a:spcPts val="6467"/>
              </a:lnSpc>
              <a:buFont typeface="Arial"/>
              <a:buChar char="•"/>
            </a:pPr>
            <a:r>
              <a:rPr lang="en-US" b="true" sz="3299" spc="98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Accuracy: (TP + TN) / Total</a:t>
            </a:r>
          </a:p>
          <a:p>
            <a:pPr algn="l" marL="712460" indent="-356230" lvl="1">
              <a:lnSpc>
                <a:spcPts val="6467"/>
              </a:lnSpc>
              <a:buFont typeface="Arial"/>
              <a:buChar char="•"/>
            </a:pPr>
            <a:r>
              <a:rPr lang="en-US" b="true" sz="3299" spc="98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Precision: TP / (TP + FP)</a:t>
            </a:r>
          </a:p>
          <a:p>
            <a:pPr algn="l" marL="712460" indent="-356230" lvl="1">
              <a:lnSpc>
                <a:spcPts val="6467"/>
              </a:lnSpc>
              <a:buFont typeface="Arial"/>
              <a:buChar char="•"/>
            </a:pPr>
            <a:r>
              <a:rPr lang="en-US" b="true" sz="3299" spc="98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Recall: TP / (TP + FN)</a:t>
            </a:r>
          </a:p>
          <a:p>
            <a:pPr algn="l" marL="712460" indent="-356230" lvl="1">
              <a:lnSpc>
                <a:spcPts val="6467"/>
              </a:lnSpc>
              <a:buFont typeface="Arial"/>
              <a:buChar char="•"/>
            </a:pPr>
            <a:r>
              <a:rPr lang="en-US" b="true" sz="3299" spc="98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F1 Score: 2 * (Precision * Recal</a:t>
            </a:r>
            <a:r>
              <a:rPr lang="en-US" b="true" sz="3299" spc="98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l) / (Precision + Recall)</a:t>
            </a:r>
          </a:p>
          <a:p>
            <a:pPr algn="l" marL="712460" indent="-356230" lvl="1">
              <a:lnSpc>
                <a:spcPts val="6467"/>
              </a:lnSpc>
              <a:buFont typeface="Arial"/>
              <a:buChar char="•"/>
            </a:pPr>
            <a:r>
              <a:rPr lang="en-US" b="true" sz="3299" spc="98">
                <a:solidFill>
                  <a:srgbClr val="FDCC6E"/>
                </a:solidFill>
                <a:latin typeface="Poppins Bold"/>
                <a:ea typeface="Poppins Bold"/>
                <a:cs typeface="Poppins Bold"/>
                <a:sym typeface="Poppins Bold"/>
              </a:rPr>
              <a:t>Confusion Matrix: Visualised for TP, TN, FP, FN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575017"/>
            <a:ext cx="18288000" cy="83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  <a:spcBef>
                <a:spcPct val="0"/>
              </a:spcBef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MODEL 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1123" y="10477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31146" y="92773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29356" y="2780599"/>
            <a:ext cx="14429288" cy="5573312"/>
          </a:xfrm>
          <a:custGeom>
            <a:avLst/>
            <a:gdLst/>
            <a:ahLst/>
            <a:cxnLst/>
            <a:rect r="r" b="b" t="t" l="l"/>
            <a:pathLst>
              <a:path h="5573312" w="14429288">
                <a:moveTo>
                  <a:pt x="0" y="0"/>
                </a:moveTo>
                <a:lnTo>
                  <a:pt x="14429288" y="0"/>
                </a:lnTo>
                <a:lnTo>
                  <a:pt x="14429288" y="5573312"/>
                </a:lnTo>
                <a:lnTo>
                  <a:pt x="0" y="5573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6324" y="1102735"/>
            <a:ext cx="6842155" cy="167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RESULTS </a:t>
            </a:r>
          </a:p>
          <a:p>
            <a:pPr algn="l">
              <a:lnSpc>
                <a:spcPts val="660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A1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31123" y="10477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31146" y="9277350"/>
            <a:ext cx="162306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722922" y="1176637"/>
            <a:ext cx="6842155" cy="167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3"/>
              </a:lnSpc>
            </a:pPr>
            <a:r>
              <a:rPr lang="en-US" sz="5199" i="true" spc="-166">
                <a:solidFill>
                  <a:srgbClr val="FDCC6E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CHANLLENGES</a:t>
            </a:r>
          </a:p>
          <a:p>
            <a:pPr algn="l">
              <a:lnSpc>
                <a:spcPts val="660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810488" y="9784229"/>
            <a:ext cx="9477512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599" spc="-5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GROUP:08: MD. ABU YOUSUF NESHAD, MUBASSHIR SADAT, IRFAN SHAH MAYEEN AND AL AMIN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39570" y="2529914"/>
            <a:ext cx="7141836" cy="681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Limited &amp; Fixed Dataset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Lack of Nigh</a:t>
            </a: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t-Time Images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Angle &amp; Perspective Issues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 Occlusions &amp; Visual Noise</a:t>
            </a: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DCC6E"/>
                </a:solidFill>
                <a:latin typeface="Poppins"/>
                <a:ea typeface="Poppins"/>
                <a:cs typeface="Poppins"/>
                <a:sym typeface="Poppins"/>
              </a:rPr>
              <a:t>Accuracy not stable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DAGkiCNNX_s</dc:identifier>
  <dcterms:modified xsi:type="dcterms:W3CDTF">2011-08-01T06:04:30Z</dcterms:modified>
  <cp:revision>1</cp:revision>
  <dc:title> Stop sign detection (final)</dc:title>
</cp:coreProperties>
</file>